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59" r:id="rId8"/>
    <p:sldId id="265" r:id="rId9"/>
    <p:sldId id="266" r:id="rId10"/>
    <p:sldId id="264" r:id="rId11"/>
    <p:sldId id="262" r:id="rId12"/>
    <p:sldId id="263" r:id="rId13"/>
    <p:sldId id="267" r:id="rId14"/>
    <p:sldId id="273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Map_of_Oregon_NA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astle_Rock_Brewery_-_Nottingham_-_England_-_2004-11-04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elgourmeturbano.blogspot.com.ar/2015/05/7-mitos-sobre-la-cerveza-son-desmentido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rkaplansclass.wikispaces.com/Five+Regions+for+the+Stud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cmdsc.wordpress.com/2009/11/22/the-kingdom-of-colorad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A0A-C620-4750-A190-58773EC0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4" y="847726"/>
            <a:ext cx="6150510" cy="3200400"/>
          </a:xfrm>
        </p:spPr>
        <p:txBody>
          <a:bodyPr>
            <a:normAutofit/>
          </a:bodyPr>
          <a:lstStyle/>
          <a:p>
            <a:r>
              <a:rPr lang="en-US" dirty="0"/>
              <a:t>Trends and climate of US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FA18-55C1-4B92-8169-0AC5403E5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4" y="4124325"/>
            <a:ext cx="6150510" cy="1905000"/>
          </a:xfrm>
        </p:spPr>
        <p:txBody>
          <a:bodyPr>
            <a:normAutofit/>
          </a:bodyPr>
          <a:lstStyle/>
          <a:p>
            <a:r>
              <a:rPr lang="en-US" dirty="0"/>
              <a:t>A report prepared by </a:t>
            </a:r>
            <a:r>
              <a:rPr lang="en-US" dirty="0" err="1"/>
              <a:t>Tajar</a:t>
            </a:r>
            <a:r>
              <a:rPr lang="en-US" dirty="0"/>
              <a:t>, Inc.</a:t>
            </a:r>
          </a:p>
          <a:p>
            <a:endParaRPr lang="en-US" dirty="0"/>
          </a:p>
          <a:p>
            <a:pPr algn="l"/>
            <a:r>
              <a:rPr lang="en-US" dirty="0"/>
              <a:t>Rajat </a:t>
            </a:r>
            <a:r>
              <a:rPr lang="en-US" dirty="0" err="1"/>
              <a:t>Chandna</a:t>
            </a:r>
            <a:r>
              <a:rPr lang="en-US" dirty="0"/>
              <a:t>, Andy Ho, An Nguyen, Jodi Pafford, and Tori </a:t>
            </a:r>
            <a:r>
              <a:rPr lang="en-US" dirty="0" err="1"/>
              <a:t>Wheelis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83CD4-F57F-429F-B8C4-411B9E26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39" y="315714"/>
            <a:ext cx="4405300" cy="62265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999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Most Bitter (IBU)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E6BB2BC-DC15-4087-9501-BB806B7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2114" y="925970"/>
            <a:ext cx="6916633" cy="46860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12C74-B0E5-4785-A336-7A6CE841AB96}"/>
              </a:ext>
            </a:extLst>
          </p:cNvPr>
          <p:cNvSpPr txBox="1"/>
          <p:nvPr/>
        </p:nvSpPr>
        <p:spPr>
          <a:xfrm>
            <a:off x="8867085" y="5411933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n.wikipedia.org/wiki/File:Map_of_Oregon_NA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E3D29B-334A-4FDF-B263-83CC552B6035}"/>
              </a:ext>
            </a:extLst>
          </p:cNvPr>
          <p:cNvSpPr/>
          <p:nvPr/>
        </p:nvSpPr>
        <p:spPr>
          <a:xfrm>
            <a:off x="723515" y="293975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138 IBU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3E45A-873A-42E9-A370-1ED38AB9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0068">
            <a:off x="10006317" y="5555793"/>
            <a:ext cx="1809750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6016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Median Alcohol Content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750734"/>
          </a:xfrm>
        </p:spPr>
        <p:txBody>
          <a:bodyPr>
            <a:normAutofit/>
          </a:bodyPr>
          <a:lstStyle/>
          <a:p>
            <a:r>
              <a:rPr lang="en-US" sz="1800" dirty="0"/>
              <a:t>Top 5 Highest Median IBU’s Per State:</a:t>
            </a:r>
          </a:p>
          <a:p>
            <a:pPr lvl="1"/>
            <a:r>
              <a:rPr lang="en-US" sz="1600" dirty="0"/>
              <a:t>Maine (61)</a:t>
            </a:r>
          </a:p>
          <a:p>
            <a:pPr lvl="1"/>
            <a:r>
              <a:rPr lang="en-US" sz="1600" dirty="0"/>
              <a:t>West Virginia (57.5)</a:t>
            </a:r>
          </a:p>
          <a:p>
            <a:pPr lvl="1"/>
            <a:r>
              <a:rPr lang="en-US" sz="1600" dirty="0"/>
              <a:t>Florida &amp; Georgia (55)</a:t>
            </a:r>
          </a:p>
          <a:p>
            <a:pPr lvl="1"/>
            <a:r>
              <a:rPr lang="en-US" sz="1600" dirty="0"/>
              <a:t>Oregon (54)</a:t>
            </a:r>
          </a:p>
          <a:p>
            <a:r>
              <a:rPr lang="en-US" sz="1800" dirty="0"/>
              <a:t>Lowest 5 Median IBU’s Per State:</a:t>
            </a:r>
          </a:p>
          <a:p>
            <a:pPr lvl="1"/>
            <a:r>
              <a:rPr lang="en-US" sz="1600" dirty="0"/>
              <a:t>Wisconsin and Kansas (20)</a:t>
            </a:r>
          </a:p>
          <a:p>
            <a:pPr lvl="1"/>
            <a:r>
              <a:rPr lang="en-US" sz="1600" dirty="0"/>
              <a:t>Arizona (20.5)</a:t>
            </a:r>
          </a:p>
          <a:p>
            <a:pPr lvl="1"/>
            <a:r>
              <a:rPr lang="en-US" sz="1600" dirty="0"/>
              <a:t>Wyoming (21)</a:t>
            </a:r>
          </a:p>
          <a:p>
            <a:pPr lvl="1"/>
            <a:r>
              <a:rPr lang="en-US" sz="1600" dirty="0"/>
              <a:t>Hawaii (23)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943373"/>
            <a:ext cx="3976788" cy="46512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079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560" y="584540"/>
            <a:ext cx="6846277" cy="12426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Alcohol Content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&amp;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0" y="2133600"/>
            <a:ext cx="6443078" cy="40249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Wide range of ABV’s</a:t>
            </a:r>
          </a:p>
          <a:p>
            <a:pPr lvl="1"/>
            <a:r>
              <a:rPr lang="en-US" sz="2000" dirty="0"/>
              <a:t>5.5% (Delaware) to 12.8% (Colorado)</a:t>
            </a:r>
          </a:p>
          <a:p>
            <a:r>
              <a:rPr lang="en-US" dirty="0"/>
              <a:t>After New York, the next 13 state’s ABV’s are 9.9%</a:t>
            </a:r>
          </a:p>
          <a:p>
            <a:r>
              <a:rPr lang="en-US" dirty="0"/>
              <a:t>A sizable portion of the beers in the dataset have an ABV at or around 9-10%</a:t>
            </a:r>
          </a:p>
          <a:p>
            <a:pPr lvl="1"/>
            <a:r>
              <a:rPr lang="en-US" dirty="0"/>
              <a:t>The median of the median ABV’s is 9%</a:t>
            </a:r>
          </a:p>
          <a:p>
            <a:pPr lvl="1"/>
            <a:r>
              <a:rPr lang="en-US" sz="2000" dirty="0"/>
              <a:t>The median of the median ABV’s in each state is 9%</a:t>
            </a:r>
          </a:p>
          <a:p>
            <a:pPr lvl="1"/>
            <a:r>
              <a:rPr lang="en-US" sz="2000" dirty="0"/>
              <a:t>The third quartile of the median ABV’s in each state is 9.9%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2" y="1053463"/>
            <a:ext cx="4062167" cy="4751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512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702" y="4883425"/>
            <a:ext cx="6150510" cy="168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IBU vs ABV Relationship?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0BCEE2-2B88-864E-9FDA-744195F8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4121" y="456254"/>
            <a:ext cx="6361044" cy="5149417"/>
          </a:xfrm>
        </p:spPr>
      </p:pic>
    </p:spTree>
    <p:extLst>
      <p:ext uri="{BB962C8B-B14F-4D97-AF65-F5344CB8AC3E}">
        <p14:creationId xmlns:p14="http://schemas.microsoft.com/office/powerpoint/2010/main" val="89543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741" y="5043701"/>
            <a:ext cx="10928488" cy="168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IBU and ABV’s per state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0FD9FC-B96C-AC4A-AAFE-0B5A4D4F3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99" y="414129"/>
            <a:ext cx="5718882" cy="462957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9236F-3B7C-564B-9F89-2BEC8B1C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70" y="414129"/>
            <a:ext cx="5718883" cy="46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54D1-3732-4AD8-BEA6-F52F5029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63" y="988403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5673" y="1168283"/>
            <a:ext cx="4521434" cy="45214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6103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CBEB-34F7-4AB3-83C8-A33C24B1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allowing us to partner with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6F42C-88CE-4C70-A627-FAB17970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017" y="620720"/>
            <a:ext cx="3967278" cy="56074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33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8B2D-D08B-4186-A513-D0433FD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430179"/>
            <a:ext cx="3798760" cy="36759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The TAJAR, Inc Team: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2FB27-E9E3-4B73-93D2-B3F0704A33C0}"/>
              </a:ext>
            </a:extLst>
          </p:cNvPr>
          <p:cNvSpPr/>
          <p:nvPr/>
        </p:nvSpPr>
        <p:spPr>
          <a:xfrm>
            <a:off x="5054375" y="9678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Rajat </a:t>
            </a:r>
            <a:r>
              <a:rPr lang="en-US" sz="3500" kern="1200" dirty="0" err="1"/>
              <a:t>Chandna</a:t>
            </a:r>
            <a:endParaRPr lang="en-US" sz="35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2A36B7-0823-445A-8A79-8FDED4F5FCE5}"/>
              </a:ext>
            </a:extLst>
          </p:cNvPr>
          <p:cNvSpPr/>
          <p:nvPr/>
        </p:nvSpPr>
        <p:spPr>
          <a:xfrm>
            <a:off x="5054375" y="190812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Andy Ho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17BCCD-A24C-44EF-AAA7-8AC2AAC9014C}"/>
              </a:ext>
            </a:extLst>
          </p:cNvPr>
          <p:cNvSpPr/>
          <p:nvPr/>
        </p:nvSpPr>
        <p:spPr>
          <a:xfrm>
            <a:off x="5054375" y="284839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An Nguyen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2348BA-B2C5-459C-9A85-AD8D4751C469}"/>
              </a:ext>
            </a:extLst>
          </p:cNvPr>
          <p:cNvSpPr/>
          <p:nvPr/>
        </p:nvSpPr>
        <p:spPr>
          <a:xfrm>
            <a:off x="5054375" y="378867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Jodi Pafford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819A3F-05A8-482D-B967-3212FBEF5B1C}"/>
              </a:ext>
            </a:extLst>
          </p:cNvPr>
          <p:cNvSpPr/>
          <p:nvPr/>
        </p:nvSpPr>
        <p:spPr>
          <a:xfrm>
            <a:off x="5054375" y="47289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Tori Wheelis</a:t>
            </a:r>
          </a:p>
        </p:txBody>
      </p:sp>
    </p:spTree>
    <p:extLst>
      <p:ext uri="{BB962C8B-B14F-4D97-AF65-F5344CB8AC3E}">
        <p14:creationId xmlns:p14="http://schemas.microsoft.com/office/powerpoint/2010/main" val="36010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The Brewery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Data File with Brewery Information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building, outdoor, road, ground&#10;&#10;Description generated with very high confidence">
            <a:extLst>
              <a:ext uri="{FF2B5EF4-FFF2-40B4-BE49-F238E27FC236}">
                <a16:creationId xmlns:a16="http://schemas.microsoft.com/office/drawing/2014/main" id="{C8AEFEBA-FE32-48AC-8A52-5A307975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750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31561-2B5D-4529-AF2A-4D937BBB5365}"/>
              </a:ext>
            </a:extLst>
          </p:cNvPr>
          <p:cNvSpPr txBox="1"/>
          <p:nvPr/>
        </p:nvSpPr>
        <p:spPr>
          <a:xfrm>
            <a:off x="8867086" y="5692798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Castle_Rock_Brewery_-_Nottingham_-_England_-_2004-11-04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3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cup, next, sitting&#10;&#10;Description generated with very high confidence">
            <a:extLst>
              <a:ext uri="{FF2B5EF4-FFF2-40B4-BE49-F238E27FC236}">
                <a16:creationId xmlns:a16="http://schemas.microsoft.com/office/drawing/2014/main" id="{FC63C61B-D9E0-4F3E-9911-8F2B661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99" b="3801"/>
          <a:stretch/>
        </p:blipFill>
        <p:spPr>
          <a:xfrm>
            <a:off x="150822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The Beers File: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DC33E5-E506-4222-A331-B8FDC0E1B4E1}"/>
              </a:ext>
            </a:extLst>
          </p:cNvPr>
          <p:cNvSpPr txBox="1">
            <a:spLocks/>
          </p:cNvSpPr>
          <p:nvPr/>
        </p:nvSpPr>
        <p:spPr>
          <a:xfrm>
            <a:off x="1293813" y="28193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Original file has 2,410 lines of data</a:t>
            </a:r>
          </a:p>
          <a:p>
            <a:r>
              <a:rPr lang="en-US" sz="2400" dirty="0"/>
              <a:t>Removal of obvious duplicates</a:t>
            </a:r>
          </a:p>
          <a:p>
            <a:r>
              <a:rPr lang="en-US" sz="2400" dirty="0"/>
              <a:t>Search beginning and ending strings</a:t>
            </a:r>
          </a:p>
          <a:p>
            <a:r>
              <a:rPr lang="en-US" sz="2400" dirty="0"/>
              <a:t>Prepare File for Merging</a:t>
            </a:r>
          </a:p>
          <a:p>
            <a:r>
              <a:rPr lang="en-US" sz="2400" dirty="0"/>
              <a:t>Final File, </a:t>
            </a:r>
            <a:r>
              <a:rPr lang="en-US" sz="2400" i="1" dirty="0" err="1"/>
              <a:t>CleanedBeerData</a:t>
            </a:r>
            <a:r>
              <a:rPr lang="en-US" sz="2400" dirty="0"/>
              <a:t>, used to merge, contains 2,366 different types of beer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01397-6B91-435C-BA24-3ED15E7D01D2}"/>
              </a:ext>
            </a:extLst>
          </p:cNvPr>
          <p:cNvSpPr txBox="1"/>
          <p:nvPr/>
        </p:nvSpPr>
        <p:spPr>
          <a:xfrm>
            <a:off x="9319099" y="665793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lgourmeturbano.blogspot.com.ar/2015/05/7-mitos-sobre-la-cerveza-son-desmenti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0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8FD-15BD-4784-BDD7-7118D22D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6D15-0A78-4106-B255-DA58AD4EE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Data for Question 2 – Print the first 6 observations and the last 6 observations.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AE2F0-7965-4F15-A05A-3C6C574C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0083-F876-4D6B-83B4-4532B254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Discoveries: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85836D-7136-4A75-9F89-30C548E65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data for question 3 – How many N/As are in each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3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019AC39-A8A0-4737-A1E3-B9FACB7B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75" b="8739"/>
          <a:stretch/>
        </p:blipFill>
        <p:spPr>
          <a:xfrm>
            <a:off x="-157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FA101-3090-446B-8BE4-D385076D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3" y="271175"/>
            <a:ext cx="9905998" cy="1056640"/>
          </a:xfrm>
        </p:spPr>
        <p:txBody>
          <a:bodyPr>
            <a:normAutofit/>
          </a:bodyPr>
          <a:lstStyle/>
          <a:p>
            <a:r>
              <a:rPr lang="en-US" dirty="0"/>
              <a:t>US Brewery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70D-6268-476C-925A-25CB13C5C794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rkaplansclass.wikispaces.com/Five+Regions+for+the+Stud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1441F-E22A-4DDE-82F0-9F589343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92" y="2426561"/>
            <a:ext cx="8473440" cy="240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322FB-9ACA-4013-AFFF-4651EBCA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41" y="1699592"/>
            <a:ext cx="11801742" cy="41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Maximum ABV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B09A8E5-483B-4A25-B9C1-E1B16BF9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192" y="1136030"/>
            <a:ext cx="5451627" cy="42658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6BA29-BBC7-430E-9048-94E6AB3181B1}"/>
              </a:ext>
            </a:extLst>
          </p:cNvPr>
          <p:cNvSpPr txBox="1"/>
          <p:nvPr/>
        </p:nvSpPr>
        <p:spPr>
          <a:xfrm>
            <a:off x="3244359" y="5201873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://fcmdsc.wordpress.com/2009/11/22/the-kingdom-of-colorad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7ADC5-8211-43E9-BBD9-15BDE784AADF}"/>
              </a:ext>
            </a:extLst>
          </p:cNvPr>
          <p:cNvSpPr/>
          <p:nvPr/>
        </p:nvSpPr>
        <p:spPr>
          <a:xfrm>
            <a:off x="7587574" y="294991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12.5% ABV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AB2D6-4B7B-4BCC-BC50-193F9E9CB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16" y="4912345"/>
            <a:ext cx="1809750" cy="1619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246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AF-6841-4EAA-A3D8-D8715D1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Notable Information about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E382-9DE9-4950-A5E0-BDDFF1AB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901578" cy="3124201"/>
          </a:xfrm>
        </p:spPr>
        <p:txBody>
          <a:bodyPr>
            <a:normAutofit/>
          </a:bodyPr>
          <a:lstStyle/>
          <a:p>
            <a:r>
              <a:rPr lang="en-US" dirty="0"/>
              <a:t>Bottom 6 Max ABV’s per State</a:t>
            </a:r>
          </a:p>
          <a:p>
            <a:r>
              <a:rPr lang="en-US" dirty="0"/>
              <a:t>Delaware- 5.5%</a:t>
            </a:r>
          </a:p>
          <a:p>
            <a:r>
              <a:rPr lang="en-US" dirty="0"/>
              <a:t>Arkansas- 6.1%</a:t>
            </a:r>
          </a:p>
          <a:p>
            <a:r>
              <a:rPr lang="en-US" dirty="0"/>
              <a:t>Tennessee- 6.2%</a:t>
            </a:r>
          </a:p>
          <a:p>
            <a:r>
              <a:rPr lang="en-US" dirty="0"/>
              <a:t>New Hampshire- 6.5%</a:t>
            </a:r>
          </a:p>
          <a:p>
            <a:r>
              <a:rPr lang="en-US" dirty="0"/>
              <a:t>North Dakota- 6.7%</a:t>
            </a:r>
          </a:p>
          <a:p>
            <a:r>
              <a:rPr lang="en-US" dirty="0"/>
              <a:t>West Virginia- 6.7%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CC6C2F-B7F4-A546-9B15-88D10FB85D19}"/>
              </a:ext>
            </a:extLst>
          </p:cNvPr>
          <p:cNvSpPr txBox="1">
            <a:spLocks/>
          </p:cNvSpPr>
          <p:nvPr/>
        </p:nvSpPr>
        <p:spPr>
          <a:xfrm>
            <a:off x="6042991" y="2666998"/>
            <a:ext cx="490157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6 Max ABV’s Per State</a:t>
            </a:r>
          </a:p>
          <a:p>
            <a:r>
              <a:rPr lang="en-US" dirty="0"/>
              <a:t>Colorado- 12.8%</a:t>
            </a:r>
          </a:p>
          <a:p>
            <a:r>
              <a:rPr lang="en-US" dirty="0"/>
              <a:t>Kentucky- 12.5%</a:t>
            </a:r>
          </a:p>
          <a:p>
            <a:r>
              <a:rPr lang="en-US" dirty="0"/>
              <a:t>Indiana- 12.0%</a:t>
            </a:r>
          </a:p>
          <a:p>
            <a:r>
              <a:rPr lang="en-US" dirty="0"/>
              <a:t>New York- 10%</a:t>
            </a:r>
          </a:p>
          <a:p>
            <a:r>
              <a:rPr lang="en-US" dirty="0"/>
              <a:t>Wisconsin- 9.9%</a:t>
            </a:r>
          </a:p>
          <a:p>
            <a:r>
              <a:rPr lang="en-US" dirty="0"/>
              <a:t>Texas- 9.9%</a:t>
            </a:r>
          </a:p>
        </p:txBody>
      </p:sp>
    </p:spTree>
    <p:extLst>
      <p:ext uri="{BB962C8B-B14F-4D97-AF65-F5344CB8AC3E}">
        <p14:creationId xmlns:p14="http://schemas.microsoft.com/office/powerpoint/2010/main" val="2533292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1887</TotalTime>
  <Words>411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Trends and climate of US Breweries</vt:lpstr>
      <vt:lpstr>The TAJAR, Inc Team:</vt:lpstr>
      <vt:lpstr>The Brewery File:</vt:lpstr>
      <vt:lpstr>The Beers File:</vt:lpstr>
      <vt:lpstr>Example of Data </vt:lpstr>
      <vt:lpstr>Further Discoveries:</vt:lpstr>
      <vt:lpstr>US Brewery Locations</vt:lpstr>
      <vt:lpstr>Maximum ABV</vt:lpstr>
      <vt:lpstr>Other Notable Information about ABV</vt:lpstr>
      <vt:lpstr>Most Bitter (IBU)</vt:lpstr>
      <vt:lpstr>Median Alcohol Content &amp; International Bitterness Units</vt:lpstr>
      <vt:lpstr>Median Alcohol Content &amp; International Bitterness Units</vt:lpstr>
      <vt:lpstr>IBU vs ABV Relationship?</vt:lpstr>
      <vt:lpstr>Median IBU and ABV’s per state</vt:lpstr>
      <vt:lpstr>Questions?</vt:lpstr>
      <vt:lpstr>Thank You for allowing us to partner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Beer</dc:title>
  <dc:creator>Jodi Pafford</dc:creator>
  <cp:lastModifiedBy>Jodi Pafford</cp:lastModifiedBy>
  <cp:revision>16</cp:revision>
  <dcterms:created xsi:type="dcterms:W3CDTF">2018-06-20T02:52:10Z</dcterms:created>
  <dcterms:modified xsi:type="dcterms:W3CDTF">2018-06-26T00:09:44Z</dcterms:modified>
</cp:coreProperties>
</file>